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ru-RU"/>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endParaRPr lang="ru-RU" altLang="ru-RU"/>
          </a:p>
        </p:txBody>
      </p:sp>
      <p:sp>
        <p:nvSpPr>
          <p:cNvPr id="5" name="Footer Placeholder 4"/>
          <p:cNvSpPr>
            <a:spLocks noGrp="1"/>
          </p:cNvSpPr>
          <p:nvPr>
            <p:ph type="ftr" sz="quarter" idx="11"/>
          </p:nvPr>
        </p:nvSpPr>
        <p:spPr/>
        <p:txBody>
          <a:bodyPr/>
          <a:lstStyle/>
          <a:p>
            <a:endParaRPr lang="ru-RU" altLang="ru-RU"/>
          </a:p>
        </p:txBody>
      </p:sp>
      <p:sp>
        <p:nvSpPr>
          <p:cNvPr id="6" name="Slide Number Placeholder 5"/>
          <p:cNvSpPr>
            <a:spLocks noGrp="1"/>
          </p:cNvSpPr>
          <p:nvPr>
            <p:ph type="sldNum" sz="quarter" idx="12"/>
          </p:nvPr>
        </p:nvSpPr>
        <p:spPr/>
        <p:txBody>
          <a:bodyPr/>
          <a:lstStyle/>
          <a:p>
            <a:fld id="{AB1334E9-BAD4-44F2-A139-C148E6C0FA0E}" type="slidenum">
              <a:rPr lang="ru-RU" altLang="ru-RU" smtClean="0"/>
              <a:pPr/>
              <a:t>‹#›</a:t>
            </a:fld>
            <a:endParaRPr lang="ru-RU" alt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ru-RU" altLang="ru-RU"/>
          </a:p>
        </p:txBody>
      </p:sp>
      <p:sp>
        <p:nvSpPr>
          <p:cNvPr id="5" name="Footer Placeholder 4"/>
          <p:cNvSpPr>
            <a:spLocks noGrp="1"/>
          </p:cNvSpPr>
          <p:nvPr>
            <p:ph type="ftr" sz="quarter" idx="11"/>
          </p:nvPr>
        </p:nvSpPr>
        <p:spPr/>
        <p:txBody>
          <a:bodyPr/>
          <a:lstStyle/>
          <a:p>
            <a:endParaRPr lang="ru-RU" altLang="ru-RU"/>
          </a:p>
        </p:txBody>
      </p:sp>
      <p:sp>
        <p:nvSpPr>
          <p:cNvPr id="6" name="Slide Number Placeholder 5"/>
          <p:cNvSpPr>
            <a:spLocks noGrp="1"/>
          </p:cNvSpPr>
          <p:nvPr>
            <p:ph type="sldNum" sz="quarter" idx="12"/>
          </p:nvPr>
        </p:nvSpPr>
        <p:spPr/>
        <p:txBody>
          <a:bodyPr/>
          <a:lstStyle/>
          <a:p>
            <a:fld id="{CCFFD1BE-E2C4-4E8D-A31A-68936FBC1964}" type="slidenum">
              <a:rPr lang="ru-RU" altLang="ru-RU" smtClean="0"/>
              <a:pPr/>
              <a:t>‹#›</a:t>
            </a:fld>
            <a:endParaRPr lang="ru-RU" alt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endParaRPr lang="ru-RU" altLang="ru-RU"/>
          </a:p>
        </p:txBody>
      </p:sp>
      <p:sp>
        <p:nvSpPr>
          <p:cNvPr id="5" name="Footer Placeholder 4"/>
          <p:cNvSpPr>
            <a:spLocks noGrp="1"/>
          </p:cNvSpPr>
          <p:nvPr>
            <p:ph type="ftr" sz="quarter" idx="11"/>
          </p:nvPr>
        </p:nvSpPr>
        <p:spPr/>
        <p:txBody>
          <a:bodyPr/>
          <a:lstStyle/>
          <a:p>
            <a:endParaRPr lang="ru-RU" altLang="ru-RU"/>
          </a:p>
        </p:txBody>
      </p:sp>
      <p:sp>
        <p:nvSpPr>
          <p:cNvPr id="6" name="Slide Number Placeholder 5"/>
          <p:cNvSpPr>
            <a:spLocks noGrp="1"/>
          </p:cNvSpPr>
          <p:nvPr>
            <p:ph type="sldNum" sz="quarter" idx="12"/>
          </p:nvPr>
        </p:nvSpPr>
        <p:spPr/>
        <p:txBody>
          <a:bodyPr/>
          <a:lstStyle/>
          <a:p>
            <a:fld id="{185EB18E-2FD2-4F97-8C86-460A247A855A}" type="slidenum">
              <a:rPr lang="ru-RU" altLang="ru-RU" smtClean="0"/>
              <a:pPr/>
              <a:t>‹#›</a:t>
            </a:fld>
            <a:endParaRPr lang="ru-RU" alt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ru-RU" altLang="ru-RU"/>
          </a:p>
        </p:txBody>
      </p:sp>
      <p:sp>
        <p:nvSpPr>
          <p:cNvPr id="6" name="Footer Placeholder 5"/>
          <p:cNvSpPr>
            <a:spLocks noGrp="1"/>
          </p:cNvSpPr>
          <p:nvPr>
            <p:ph type="ftr" sz="quarter" idx="11"/>
          </p:nvPr>
        </p:nvSpPr>
        <p:spPr/>
        <p:txBody>
          <a:bodyPr/>
          <a:lstStyle/>
          <a:p>
            <a:endParaRPr lang="ru-RU" altLang="ru-RU"/>
          </a:p>
        </p:txBody>
      </p:sp>
      <p:sp>
        <p:nvSpPr>
          <p:cNvPr id="7" name="Slide Number Placeholder 6"/>
          <p:cNvSpPr>
            <a:spLocks noGrp="1"/>
          </p:cNvSpPr>
          <p:nvPr>
            <p:ph type="sldNum" sz="quarter" idx="12"/>
          </p:nvPr>
        </p:nvSpPr>
        <p:spPr/>
        <p:txBody>
          <a:bodyPr/>
          <a:lstStyle/>
          <a:p>
            <a:fld id="{30FED502-0549-48C9-B72F-7C7A09F80AF5}" type="slidenum">
              <a:rPr lang="ru-RU" altLang="ru-RU" smtClean="0"/>
              <a:pPr/>
              <a:t>‹#›</a:t>
            </a:fld>
            <a:endParaRPr lang="ru-RU" alt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endParaRPr lang="ru-RU" altLang="ru-RU"/>
          </a:p>
        </p:txBody>
      </p:sp>
      <p:sp>
        <p:nvSpPr>
          <p:cNvPr id="8" name="Footer Placeholder 7"/>
          <p:cNvSpPr>
            <a:spLocks noGrp="1"/>
          </p:cNvSpPr>
          <p:nvPr>
            <p:ph type="ftr" sz="quarter" idx="11"/>
          </p:nvPr>
        </p:nvSpPr>
        <p:spPr/>
        <p:txBody>
          <a:bodyPr/>
          <a:lstStyle/>
          <a:p>
            <a:endParaRPr lang="ru-RU" altLang="ru-RU"/>
          </a:p>
        </p:txBody>
      </p:sp>
      <p:sp>
        <p:nvSpPr>
          <p:cNvPr id="9" name="Slide Number Placeholder 8"/>
          <p:cNvSpPr>
            <a:spLocks noGrp="1"/>
          </p:cNvSpPr>
          <p:nvPr>
            <p:ph type="sldNum" sz="quarter" idx="12"/>
          </p:nvPr>
        </p:nvSpPr>
        <p:spPr/>
        <p:txBody>
          <a:bodyPr/>
          <a:lstStyle/>
          <a:p>
            <a:fld id="{34D50415-1836-4AE3-B24B-4A5CF625FF07}" type="slidenum">
              <a:rPr lang="ru-RU" altLang="ru-RU" smtClean="0"/>
              <a:pPr/>
              <a:t>‹#›</a:t>
            </a:fld>
            <a:endParaRPr lang="ru-RU" alt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endParaRPr lang="ru-RU" altLang="ru-RU"/>
          </a:p>
        </p:txBody>
      </p:sp>
      <p:sp>
        <p:nvSpPr>
          <p:cNvPr id="4" name="Footer Placeholder 3"/>
          <p:cNvSpPr>
            <a:spLocks noGrp="1"/>
          </p:cNvSpPr>
          <p:nvPr>
            <p:ph type="ftr" sz="quarter" idx="11"/>
          </p:nvPr>
        </p:nvSpPr>
        <p:spPr/>
        <p:txBody>
          <a:bodyPr/>
          <a:lstStyle/>
          <a:p>
            <a:endParaRPr lang="ru-RU" altLang="ru-RU"/>
          </a:p>
        </p:txBody>
      </p:sp>
      <p:sp>
        <p:nvSpPr>
          <p:cNvPr id="5" name="Slide Number Placeholder 4"/>
          <p:cNvSpPr>
            <a:spLocks noGrp="1"/>
          </p:cNvSpPr>
          <p:nvPr>
            <p:ph type="sldNum" sz="quarter" idx="12"/>
          </p:nvPr>
        </p:nvSpPr>
        <p:spPr/>
        <p:txBody>
          <a:bodyPr/>
          <a:lstStyle/>
          <a:p>
            <a:fld id="{E023CA59-7EB6-452B-AAA4-CD87EBCC3298}" type="slidenum">
              <a:rPr lang="ru-RU" altLang="ru-RU" smtClean="0"/>
              <a:pPr/>
              <a:t>‹#›</a:t>
            </a:fld>
            <a:endParaRPr lang="ru-RU" alt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ru-RU" altLang="ru-RU"/>
          </a:p>
        </p:txBody>
      </p:sp>
      <p:sp>
        <p:nvSpPr>
          <p:cNvPr id="3" name="Footer Placeholder 2"/>
          <p:cNvSpPr>
            <a:spLocks noGrp="1"/>
          </p:cNvSpPr>
          <p:nvPr>
            <p:ph type="ftr" sz="quarter" idx="11"/>
          </p:nvPr>
        </p:nvSpPr>
        <p:spPr/>
        <p:txBody>
          <a:bodyPr/>
          <a:lstStyle/>
          <a:p>
            <a:endParaRPr lang="ru-RU" altLang="ru-RU"/>
          </a:p>
        </p:txBody>
      </p:sp>
      <p:sp>
        <p:nvSpPr>
          <p:cNvPr id="4" name="Slide Number Placeholder 3"/>
          <p:cNvSpPr>
            <a:spLocks noGrp="1"/>
          </p:cNvSpPr>
          <p:nvPr>
            <p:ph type="sldNum" sz="quarter" idx="12"/>
          </p:nvPr>
        </p:nvSpPr>
        <p:spPr/>
        <p:txBody>
          <a:bodyPr/>
          <a:lstStyle/>
          <a:p>
            <a:fld id="{2CFA8A61-EB1E-462B-9748-3971C9E801FB}" type="slidenum">
              <a:rPr lang="ru-RU" altLang="ru-RU" smtClean="0"/>
              <a:pPr/>
              <a:t>‹#›</a:t>
            </a:fld>
            <a:endParaRPr lang="ru-RU" alt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endParaRPr lang="ru-RU" altLang="ru-RU"/>
          </a:p>
        </p:txBody>
      </p:sp>
      <p:sp>
        <p:nvSpPr>
          <p:cNvPr id="6" name="Footer Placeholder 5"/>
          <p:cNvSpPr>
            <a:spLocks noGrp="1"/>
          </p:cNvSpPr>
          <p:nvPr>
            <p:ph type="ftr" sz="quarter" idx="11"/>
          </p:nvPr>
        </p:nvSpPr>
        <p:spPr/>
        <p:txBody>
          <a:bodyPr/>
          <a:lstStyle/>
          <a:p>
            <a:endParaRPr lang="ru-RU" altLang="ru-RU"/>
          </a:p>
        </p:txBody>
      </p:sp>
      <p:sp>
        <p:nvSpPr>
          <p:cNvPr id="7" name="Slide Number Placeholder 6"/>
          <p:cNvSpPr>
            <a:spLocks noGrp="1"/>
          </p:cNvSpPr>
          <p:nvPr>
            <p:ph type="sldNum" sz="quarter" idx="12"/>
          </p:nvPr>
        </p:nvSpPr>
        <p:spPr/>
        <p:txBody>
          <a:bodyPr/>
          <a:lstStyle/>
          <a:p>
            <a:fld id="{96EBAF38-1EA6-4AB9-AC58-787782BE192A}" type="slidenum">
              <a:rPr lang="ru-RU" altLang="ru-RU" smtClean="0"/>
              <a:pPr/>
              <a:t>‹#›</a:t>
            </a:fld>
            <a:endParaRPr lang="ru-RU" alt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endParaRPr lang="ru-RU" altLang="ru-RU"/>
          </a:p>
        </p:txBody>
      </p:sp>
      <p:sp>
        <p:nvSpPr>
          <p:cNvPr id="6" name="Footer Placeholder 5"/>
          <p:cNvSpPr>
            <a:spLocks noGrp="1"/>
          </p:cNvSpPr>
          <p:nvPr>
            <p:ph type="ftr" sz="quarter" idx="11"/>
          </p:nvPr>
        </p:nvSpPr>
        <p:spPr/>
        <p:txBody>
          <a:bodyPr/>
          <a:lstStyle/>
          <a:p>
            <a:endParaRPr lang="ru-RU" altLang="ru-RU"/>
          </a:p>
        </p:txBody>
      </p:sp>
      <p:sp>
        <p:nvSpPr>
          <p:cNvPr id="7" name="Slide Number Placeholder 6"/>
          <p:cNvSpPr>
            <a:spLocks noGrp="1"/>
          </p:cNvSpPr>
          <p:nvPr>
            <p:ph type="sldNum" sz="quarter" idx="12"/>
          </p:nvPr>
        </p:nvSpPr>
        <p:spPr/>
        <p:txBody>
          <a:bodyPr/>
          <a:lstStyle/>
          <a:p>
            <a:fld id="{003B6559-0BB6-46E2-8352-CB780369207D}" type="slidenum">
              <a:rPr lang="ru-RU" altLang="ru-RU" smtClean="0"/>
              <a:pPr/>
              <a:t>‹#›</a:t>
            </a:fld>
            <a:endParaRPr lang="ru-RU" alt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endParaRPr lang="ru-RU" altLang="ru-RU"/>
          </a:p>
        </p:txBody>
      </p:sp>
      <p:sp>
        <p:nvSpPr>
          <p:cNvPr id="5" name="Footer Placeholder 4"/>
          <p:cNvSpPr>
            <a:spLocks noGrp="1"/>
          </p:cNvSpPr>
          <p:nvPr>
            <p:ph type="ftr" sz="quarter" idx="11"/>
          </p:nvPr>
        </p:nvSpPr>
        <p:spPr/>
        <p:txBody>
          <a:bodyPr/>
          <a:lstStyle/>
          <a:p>
            <a:endParaRPr lang="ru-RU" altLang="ru-RU"/>
          </a:p>
        </p:txBody>
      </p:sp>
      <p:sp>
        <p:nvSpPr>
          <p:cNvPr id="6" name="Slide Number Placeholder 5"/>
          <p:cNvSpPr>
            <a:spLocks noGrp="1"/>
          </p:cNvSpPr>
          <p:nvPr>
            <p:ph type="sldNum" sz="quarter" idx="12"/>
          </p:nvPr>
        </p:nvSpPr>
        <p:spPr/>
        <p:txBody>
          <a:bodyPr/>
          <a:lstStyle/>
          <a:p>
            <a:fld id="{AE0EED50-0CD6-42DC-85AB-1C69262F7B91}" type="slidenum">
              <a:rPr lang="ru-RU" altLang="ru-RU" smtClean="0"/>
              <a:pPr/>
              <a:t>‹#›</a:t>
            </a:fld>
            <a:endParaRPr lang="ru-RU" alt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endParaRPr lang="ru-RU" altLang="ru-RU"/>
          </a:p>
        </p:txBody>
      </p:sp>
      <p:sp>
        <p:nvSpPr>
          <p:cNvPr id="5" name="Footer Placeholder 4"/>
          <p:cNvSpPr>
            <a:spLocks noGrp="1"/>
          </p:cNvSpPr>
          <p:nvPr>
            <p:ph type="ftr" sz="quarter" idx="11"/>
          </p:nvPr>
        </p:nvSpPr>
        <p:spPr/>
        <p:txBody>
          <a:bodyPr/>
          <a:lstStyle/>
          <a:p>
            <a:endParaRPr lang="ru-RU" altLang="ru-RU"/>
          </a:p>
        </p:txBody>
      </p:sp>
      <p:sp>
        <p:nvSpPr>
          <p:cNvPr id="6" name="Slide Number Placeholder 5"/>
          <p:cNvSpPr>
            <a:spLocks noGrp="1"/>
          </p:cNvSpPr>
          <p:nvPr>
            <p:ph type="sldNum" sz="quarter" idx="12"/>
          </p:nvPr>
        </p:nvSpPr>
        <p:spPr/>
        <p:txBody>
          <a:bodyPr/>
          <a:lstStyle/>
          <a:p>
            <a:fld id="{F61B0385-9974-45DE-BF5C-1EAFCC128920}" type="slidenum">
              <a:rPr lang="ru-RU" altLang="ru-RU" smtClean="0"/>
              <a:pPr/>
              <a:t>‹#›</a:t>
            </a:fld>
            <a:endParaRPr lang="ru-RU" alt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endParaRPr lang="ru-RU" alt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lt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36576697-7E1A-46D0-831B-646838DD420F}" type="slidenum">
              <a:rPr lang="ru-RU" altLang="ru-RU" smtClean="0"/>
              <a:pPr/>
              <a:t>‹#›</a:t>
            </a:fld>
            <a:endParaRPr lang="ru-RU" alt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p:txBody>
          <a:bodyPr/>
          <a:lstStyle/>
          <a:p>
            <a:r>
              <a:rPr lang="en-US" altLang="ru-RU" b="1"/>
              <a:t>В рядах французских партизан</a:t>
            </a:r>
            <a:endParaRPr lang="ru-RU" altLang="ru-RU" b="1"/>
          </a:p>
        </p:txBody>
      </p:sp>
      <p:sp>
        <p:nvSpPr>
          <p:cNvPr id="2050" name="Rectangle 2"/>
          <p:cNvSpPr>
            <a:spLocks noGrp="1" noChangeArrowheads="1"/>
          </p:cNvSpPr>
          <p:nvPr>
            <p:ph type="ctrTitle"/>
          </p:nvPr>
        </p:nvSpPr>
        <p:spPr>
          <a:xfrm>
            <a:off x="323850" y="1557338"/>
            <a:ext cx="8240713" cy="1470025"/>
          </a:xfrm>
        </p:spPr>
        <p:txBody>
          <a:bodyPr>
            <a:normAutofit fontScale="90000"/>
          </a:bodyPr>
          <a:lstStyle/>
          <a:p>
            <a:r>
              <a:rPr lang="en-US" altLang="ru-RU" dirty="0" err="1"/>
              <a:t>Француз</a:t>
            </a:r>
            <a:r>
              <a:rPr lang="en-US" altLang="ru-RU" dirty="0"/>
              <a:t> </a:t>
            </a:r>
            <a:r>
              <a:rPr lang="en-US" altLang="ru-RU" dirty="0" err="1"/>
              <a:t>партизаннары</a:t>
            </a:r>
            <a:r>
              <a:rPr lang="en-US" altLang="ru-RU" dirty="0"/>
              <a:t> </a:t>
            </a:r>
            <a:r>
              <a:rPr lang="en-US" altLang="ru-RU" dirty="0" err="1" smtClean="0"/>
              <a:t>сафлар</a:t>
            </a:r>
            <a:r>
              <a:rPr lang="ru-RU" altLang="ru-RU" dirty="0" smtClean="0"/>
              <a:t>ы</a:t>
            </a:r>
            <a:r>
              <a:rPr lang="en-US" altLang="ru-RU" dirty="0" err="1" smtClean="0"/>
              <a:t>нда</a:t>
            </a:r>
            <a:endParaRPr lang="ru-RU" altLang="ru-RU"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grpId="0" nodeType="clickEffect">
                                  <p:stCondLst>
                                    <p:cond delay="0"/>
                                  </p:stCondLst>
                                  <p:childTnLst>
                                    <p:animRot by="21600000">
                                      <p:cBhvr>
                                        <p:cTn id="6" dur="2000" fill="hold"/>
                                        <p:tgtEl>
                                          <p:spTgt spid="2051">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274638"/>
            <a:ext cx="8229600" cy="5530850"/>
          </a:xfrm>
        </p:spPr>
        <p:txBody>
          <a:bodyPr/>
          <a:lstStyle/>
          <a:p>
            <a:endParaRPr lang="ru-RU" altLang="ru-RU"/>
          </a:p>
        </p:txBody>
      </p:sp>
      <p:sp>
        <p:nvSpPr>
          <p:cNvPr id="3075" name="Rectangle 3"/>
          <p:cNvSpPr>
            <a:spLocks noGrp="1" noChangeArrowheads="1"/>
          </p:cNvSpPr>
          <p:nvPr>
            <p:ph sz="quarter" idx="13"/>
          </p:nvPr>
        </p:nvSpPr>
        <p:spPr>
          <a:xfrm>
            <a:off x="468313" y="476250"/>
            <a:ext cx="8229600" cy="5318125"/>
          </a:xfrm>
        </p:spPr>
        <p:txBody>
          <a:bodyPr/>
          <a:lstStyle/>
          <a:p>
            <a:pPr>
              <a:lnSpc>
                <a:spcPct val="80000"/>
              </a:lnSpc>
            </a:pPr>
            <a:r>
              <a:rPr lang="en-US" altLang="ru-RU" sz="2400"/>
              <a:t>Сугыш бик күп гаиләләргә кайгы, ачы күз яшьләре китерә. </a:t>
            </a:r>
            <a:r>
              <a:rPr lang="ru-RU" altLang="ru-RU" sz="2400"/>
              <a:t>Я ире, я уллары, я әтиләре Ватан өчен яу кырларында мәңгегә ятып кала. Минем гаиләне дә ул узып китми. Әтиемнең әтисе Гайфуллин Ярулла Белорусия якларында сугышып, халәк була, әниемнең өлкән абыйсы Миннеханов Галиәскәр  сугыш кырларыннан исән кайта, ләкин сугыш яралары аны   һәрвакыт борчып тора.</a:t>
            </a:r>
          </a:p>
          <a:p>
            <a:pPr>
              <a:lnSpc>
                <a:spcPct val="80000"/>
              </a:lnSpc>
            </a:pPr>
            <a:r>
              <a:rPr lang="ru-RU" altLang="ru-RU" sz="2400"/>
              <a:t>    Сугыш юллары… Алар безнең якташларны кайсы төбәкләргә генә илтеп ташламаганнар. Франция дигән ил булуы турында география дәресләреннән генә белгән гади бер Бәйрәкә егетенең шушы илгә барып чыгачагын кем уйлаган.</a:t>
            </a:r>
          </a:p>
          <a:p>
            <a:pPr>
              <a:lnSpc>
                <a:spcPct val="80000"/>
              </a:lnSpc>
            </a:pPr>
            <a:r>
              <a:rPr lang="ru-RU" altLang="ru-RU" sz="2400"/>
              <a:t>    Кулымда француз партизаны кенәгәсе. Андагы фотосурәттән миңа елмаеп татар егете карап тора.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xit" presetSubtype="4" fill="hold" grpId="0" nodeType="clickEffect">
                                  <p:stCondLst>
                                    <p:cond delay="0"/>
                                  </p:stCondLst>
                                  <p:childTnLst>
                                    <p:anim calcmode="lin" valueType="num">
                                      <p:cBhvr additive="base">
                                        <p:cTn id="6" dur="500"/>
                                        <p:tgtEl>
                                          <p:spTgt spid="3075">
                                            <p:txEl>
                                              <p:pRg st="0" end="0"/>
                                            </p:txEl>
                                          </p:spTgt>
                                        </p:tgtEl>
                                        <p:attrNameLst>
                                          <p:attrName>ppt_x</p:attrName>
                                        </p:attrNameLst>
                                      </p:cBhvr>
                                      <p:tavLst>
                                        <p:tav tm="0">
                                          <p:val>
                                            <p:strVal val="ppt_x"/>
                                          </p:val>
                                        </p:tav>
                                        <p:tav tm="100000">
                                          <p:val>
                                            <p:strVal val="ppt_x"/>
                                          </p:val>
                                        </p:tav>
                                      </p:tavLst>
                                    </p:anim>
                                    <p:anim calcmode="lin" valueType="num">
                                      <p:cBhvr additive="base">
                                        <p:cTn id="7" dur="500"/>
                                        <p:tgtEl>
                                          <p:spTgt spid="3075">
                                            <p:txEl>
                                              <p:pRg st="0" end="0"/>
                                            </p:txEl>
                                          </p:spTgt>
                                        </p:tgtEl>
                                        <p:attrNameLst>
                                          <p:attrName>ppt_y</p:attrName>
                                        </p:attrNameLst>
                                      </p:cBhvr>
                                      <p:tavLst>
                                        <p:tav tm="0">
                                          <p:val>
                                            <p:strVal val="ppt_y"/>
                                          </p:val>
                                        </p:tav>
                                        <p:tav tm="100000">
                                          <p:val>
                                            <p:strVal val="1+ppt_h/2"/>
                                          </p:val>
                                        </p:tav>
                                      </p:tavLst>
                                    </p:anim>
                                    <p:set>
                                      <p:cBhvr>
                                        <p:cTn id="8" dur="1" fill="hold">
                                          <p:stCondLst>
                                            <p:cond delay="499"/>
                                          </p:stCondLst>
                                        </p:cTn>
                                        <p:tgtEl>
                                          <p:spTgt spid="3075">
                                            <p:txEl>
                                              <p:pRg st="0" end="0"/>
                                            </p:txEl>
                                          </p:spTgt>
                                        </p:tgtEl>
                                        <p:attrNameLst>
                                          <p:attrName>style.visibility</p:attrName>
                                        </p:attrNameLst>
                                      </p:cBhvr>
                                      <p:to>
                                        <p:strVal val="hidden"/>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xit" presetSubtype="4" fill="hold" grpId="0" nodeType="clickEffect">
                                  <p:stCondLst>
                                    <p:cond delay="0"/>
                                  </p:stCondLst>
                                  <p:childTnLst>
                                    <p:anim calcmode="lin" valueType="num">
                                      <p:cBhvr additive="base">
                                        <p:cTn id="12" dur="500"/>
                                        <p:tgtEl>
                                          <p:spTgt spid="3075">
                                            <p:txEl>
                                              <p:pRg st="1" end="1"/>
                                            </p:txEl>
                                          </p:spTgt>
                                        </p:tgtEl>
                                        <p:attrNameLst>
                                          <p:attrName>ppt_x</p:attrName>
                                        </p:attrNameLst>
                                      </p:cBhvr>
                                      <p:tavLst>
                                        <p:tav tm="0">
                                          <p:val>
                                            <p:strVal val="ppt_x"/>
                                          </p:val>
                                        </p:tav>
                                        <p:tav tm="100000">
                                          <p:val>
                                            <p:strVal val="ppt_x"/>
                                          </p:val>
                                        </p:tav>
                                      </p:tavLst>
                                    </p:anim>
                                    <p:anim calcmode="lin" valueType="num">
                                      <p:cBhvr additive="base">
                                        <p:cTn id="13" dur="500"/>
                                        <p:tgtEl>
                                          <p:spTgt spid="3075">
                                            <p:txEl>
                                              <p:pRg st="1" end="1"/>
                                            </p:txEl>
                                          </p:spTgt>
                                        </p:tgtEl>
                                        <p:attrNameLst>
                                          <p:attrName>ppt_y</p:attrName>
                                        </p:attrNameLst>
                                      </p:cBhvr>
                                      <p:tavLst>
                                        <p:tav tm="0">
                                          <p:val>
                                            <p:strVal val="ppt_y"/>
                                          </p:val>
                                        </p:tav>
                                        <p:tav tm="100000">
                                          <p:val>
                                            <p:strVal val="1+ppt_h/2"/>
                                          </p:val>
                                        </p:tav>
                                      </p:tavLst>
                                    </p:anim>
                                    <p:set>
                                      <p:cBhvr>
                                        <p:cTn id="14" dur="1" fill="hold">
                                          <p:stCondLst>
                                            <p:cond delay="499"/>
                                          </p:stCondLst>
                                        </p:cTn>
                                        <p:tgtEl>
                                          <p:spTgt spid="3075">
                                            <p:txEl>
                                              <p:pRg st="1" end="1"/>
                                            </p:txEl>
                                          </p:spTgt>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xit" presetSubtype="4" fill="hold" grpId="0" nodeType="clickEffect">
                                  <p:stCondLst>
                                    <p:cond delay="0"/>
                                  </p:stCondLst>
                                  <p:childTnLst>
                                    <p:anim calcmode="lin" valueType="num">
                                      <p:cBhvr additive="base">
                                        <p:cTn id="18" dur="500"/>
                                        <p:tgtEl>
                                          <p:spTgt spid="3075">
                                            <p:txEl>
                                              <p:pRg st="2" end="2"/>
                                            </p:txEl>
                                          </p:spTgt>
                                        </p:tgtEl>
                                        <p:attrNameLst>
                                          <p:attrName>ppt_x</p:attrName>
                                        </p:attrNameLst>
                                      </p:cBhvr>
                                      <p:tavLst>
                                        <p:tav tm="0">
                                          <p:val>
                                            <p:strVal val="ppt_x"/>
                                          </p:val>
                                        </p:tav>
                                        <p:tav tm="100000">
                                          <p:val>
                                            <p:strVal val="ppt_x"/>
                                          </p:val>
                                        </p:tav>
                                      </p:tavLst>
                                    </p:anim>
                                    <p:anim calcmode="lin" valueType="num">
                                      <p:cBhvr additive="base">
                                        <p:cTn id="19" dur="500"/>
                                        <p:tgtEl>
                                          <p:spTgt spid="3075">
                                            <p:txEl>
                                              <p:pRg st="2" end="2"/>
                                            </p:txEl>
                                          </p:spTgt>
                                        </p:tgtEl>
                                        <p:attrNameLst>
                                          <p:attrName>ppt_y</p:attrName>
                                        </p:attrNameLst>
                                      </p:cBhvr>
                                      <p:tavLst>
                                        <p:tav tm="0">
                                          <p:val>
                                            <p:strVal val="ppt_y"/>
                                          </p:val>
                                        </p:tav>
                                        <p:tav tm="100000">
                                          <p:val>
                                            <p:strVal val="1+ppt_h/2"/>
                                          </p:val>
                                        </p:tav>
                                      </p:tavLst>
                                    </p:anim>
                                    <p:set>
                                      <p:cBhvr>
                                        <p:cTn id="20" dur="1" fill="hold">
                                          <p:stCondLst>
                                            <p:cond delay="499"/>
                                          </p:stCondLst>
                                        </p:cTn>
                                        <p:tgtEl>
                                          <p:spTgt spid="3075">
                                            <p:txEl>
                                              <p:pRg st="2" end="2"/>
                                            </p:txEl>
                                          </p:spTgt>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mph" presetSubtype="2" fill="hold" grpId="1" nodeType="clickEffect">
                                  <p:stCondLst>
                                    <p:cond delay="0"/>
                                  </p:stCondLst>
                                  <p:childTnLst>
                                    <p:anim to="1.5" calcmode="lin" valueType="num">
                                      <p:cBhvr override="childStyle">
                                        <p:cTn id="24" dur="2000" fill="hold"/>
                                        <p:tgtEl>
                                          <p:spTgt spid="3075">
                                            <p:txEl>
                                              <p:pRg st="0" end="0"/>
                                            </p:txEl>
                                          </p:spTgt>
                                        </p:tgtEl>
                                        <p:attrNameLst>
                                          <p:attrName>style.fontSize</p:attrName>
                                        </p:attrNameLst>
                                      </p:cBhvr>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4" presetClass="emph" presetSubtype="2" fill="hold" grpId="1" nodeType="clickEffect">
                                  <p:stCondLst>
                                    <p:cond delay="0"/>
                                  </p:stCondLst>
                                  <p:childTnLst>
                                    <p:anim to="1.5" calcmode="lin" valueType="num">
                                      <p:cBhvr override="childStyle">
                                        <p:cTn id="28" dur="2000" fill="hold"/>
                                        <p:tgtEl>
                                          <p:spTgt spid="3075">
                                            <p:txEl>
                                              <p:pRg st="1" end="1"/>
                                            </p:txEl>
                                          </p:spTgt>
                                        </p:tgtEl>
                                        <p:attrNameLst>
                                          <p:attrName>style.fontSize</p:attrName>
                                        </p:attrNameLst>
                                      </p:cBhvr>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 presetClass="emph" presetSubtype="2" fill="hold" grpId="1" nodeType="clickEffect">
                                  <p:stCondLst>
                                    <p:cond delay="0"/>
                                  </p:stCondLst>
                                  <p:childTnLst>
                                    <p:anim to="1.5" calcmode="lin" valueType="num">
                                      <p:cBhvr override="childStyle">
                                        <p:cTn id="32" dur="2000" fill="hold"/>
                                        <p:tgtEl>
                                          <p:spTgt spid="3075">
                                            <p:txEl>
                                              <p:pRg st="2" end="2"/>
                                            </p:txEl>
                                          </p:spTgt>
                                        </p:tgtEl>
                                        <p:attrNameLst>
                                          <p:attrName>style.fontSize</p:attrName>
                                        </p:attrNameLst>
                                      </p:cBhvr>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2" nodeType="clickEffect">
                                  <p:stCondLst>
                                    <p:cond delay="0"/>
                                  </p:stCondLst>
                                  <p:childTnLst>
                                    <p:set>
                                      <p:cBhvr>
                                        <p:cTn id="36" dur="1" fill="hold">
                                          <p:stCondLst>
                                            <p:cond delay="0"/>
                                          </p:stCondLst>
                                        </p:cTn>
                                        <p:tgtEl>
                                          <p:spTgt spid="3075">
                                            <p:txEl>
                                              <p:pRg st="0" end="0"/>
                                            </p:txEl>
                                          </p:spTgt>
                                        </p:tgtEl>
                                        <p:attrNameLst>
                                          <p:attrName>style.visibility</p:attrName>
                                        </p:attrNameLst>
                                      </p:cBhvr>
                                      <p:to>
                                        <p:strVal val="visible"/>
                                      </p:to>
                                    </p:set>
                                    <p:animEffect transition="in" filter="blinds(horizontal)">
                                      <p:cBhvr>
                                        <p:cTn id="37" dur="500"/>
                                        <p:tgtEl>
                                          <p:spTgt spid="3075">
                                            <p:txEl>
                                              <p:pRg st="0" end="0"/>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2" nodeType="clickEffect">
                                  <p:stCondLst>
                                    <p:cond delay="0"/>
                                  </p:stCondLst>
                                  <p:childTnLst>
                                    <p:set>
                                      <p:cBhvr>
                                        <p:cTn id="41" dur="1" fill="hold">
                                          <p:stCondLst>
                                            <p:cond delay="0"/>
                                          </p:stCondLst>
                                        </p:cTn>
                                        <p:tgtEl>
                                          <p:spTgt spid="3075">
                                            <p:txEl>
                                              <p:pRg st="1" end="1"/>
                                            </p:txEl>
                                          </p:spTgt>
                                        </p:tgtEl>
                                        <p:attrNameLst>
                                          <p:attrName>style.visibility</p:attrName>
                                        </p:attrNameLst>
                                      </p:cBhvr>
                                      <p:to>
                                        <p:strVal val="visible"/>
                                      </p:to>
                                    </p:set>
                                    <p:animEffect transition="in" filter="blinds(horizontal)">
                                      <p:cBhvr>
                                        <p:cTn id="42" dur="500"/>
                                        <p:tgtEl>
                                          <p:spTgt spid="3075">
                                            <p:txEl>
                                              <p:pRg st="1" end="1"/>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2" nodeType="clickEffect">
                                  <p:stCondLst>
                                    <p:cond delay="0"/>
                                  </p:stCondLst>
                                  <p:childTnLst>
                                    <p:set>
                                      <p:cBhvr>
                                        <p:cTn id="46" dur="1" fill="hold">
                                          <p:stCondLst>
                                            <p:cond delay="0"/>
                                          </p:stCondLst>
                                        </p:cTn>
                                        <p:tgtEl>
                                          <p:spTgt spid="3075">
                                            <p:txEl>
                                              <p:pRg st="2" end="2"/>
                                            </p:txEl>
                                          </p:spTgt>
                                        </p:tgtEl>
                                        <p:attrNameLst>
                                          <p:attrName>style.visibility</p:attrName>
                                        </p:attrNameLst>
                                      </p:cBhvr>
                                      <p:to>
                                        <p:strVal val="visible"/>
                                      </p:to>
                                    </p:set>
                                    <p:animEffect transition="in" filter="blinds(horizontal)">
                                      <p:cBhvr>
                                        <p:cTn id="47" dur="500"/>
                                        <p:tgtEl>
                                          <p:spTgt spid="30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P spid="3075" grpId="1" build="p"/>
      <p:bldP spid="3075" grpId="2"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fontScale="90000"/>
          </a:bodyPr>
          <a:lstStyle/>
          <a:p>
            <a:r>
              <a:rPr lang="ru-RU" altLang="ru-RU" sz="4000"/>
              <a:t>Документның тышлыгында партизан анты басылган: </a:t>
            </a:r>
          </a:p>
        </p:txBody>
      </p:sp>
      <p:sp>
        <p:nvSpPr>
          <p:cNvPr id="4099" name="Rectangle 3"/>
          <p:cNvSpPr>
            <a:spLocks noGrp="1" noChangeArrowheads="1"/>
          </p:cNvSpPr>
          <p:nvPr>
            <p:ph sz="quarter" idx="13"/>
          </p:nvPr>
        </p:nvSpPr>
        <p:spPr/>
        <p:txBody>
          <a:bodyPr>
            <a:normAutofit fontScale="85000" lnSpcReduction="20000"/>
          </a:bodyPr>
          <a:lstStyle/>
          <a:p>
            <a:pPr marL="609600" indent="-609600">
              <a:lnSpc>
                <a:spcPct val="90000"/>
              </a:lnSpc>
            </a:pPr>
            <a:r>
              <a:rPr lang="ru-RU" altLang="ru-RU" sz="2800" dirty="0"/>
              <a:t>Мин француз </a:t>
            </a:r>
            <a:r>
              <a:rPr lang="ru-RU" altLang="ru-RU" sz="2800" dirty="0" err="1"/>
              <a:t>укчылары</a:t>
            </a:r>
            <a:r>
              <a:rPr lang="ru-RU" altLang="ru-RU" sz="2800" dirty="0"/>
              <a:t> </a:t>
            </a:r>
            <a:r>
              <a:rPr lang="ru-RU" altLang="ru-RU" sz="2800" dirty="0" err="1"/>
              <a:t>һәм</a:t>
            </a:r>
            <a:r>
              <a:rPr lang="ru-RU" altLang="ru-RU" sz="2800" dirty="0"/>
              <a:t> </a:t>
            </a:r>
            <a:r>
              <a:rPr lang="ru-RU" altLang="ru-RU" sz="2800" dirty="0" err="1"/>
              <a:t>партизанары</a:t>
            </a:r>
            <a:r>
              <a:rPr lang="ru-RU" altLang="ru-RU" sz="2800" dirty="0"/>
              <a:t> </a:t>
            </a:r>
            <a:r>
              <a:rPr lang="ru-RU" altLang="ru-RU" sz="2800" dirty="0" err="1"/>
              <a:t>берләшмәләрендә</a:t>
            </a:r>
            <a:r>
              <a:rPr lang="ru-RU" altLang="ru-RU" sz="2800" dirty="0"/>
              <a:t> </a:t>
            </a:r>
            <a:r>
              <a:rPr lang="ru-RU" altLang="ru-RU" sz="2800" dirty="0" err="1"/>
              <a:t>намус</a:t>
            </a:r>
            <a:r>
              <a:rPr lang="ru-RU" altLang="ru-RU" sz="2800" dirty="0"/>
              <a:t> </a:t>
            </a:r>
            <a:r>
              <a:rPr lang="ru-RU" altLang="ru-RU" sz="2800" dirty="0" err="1"/>
              <a:t>белән</a:t>
            </a:r>
            <a:r>
              <a:rPr lang="ru-RU" altLang="ru-RU" sz="2800" dirty="0"/>
              <a:t> </a:t>
            </a:r>
            <a:r>
              <a:rPr lang="ru-RU" altLang="ru-RU" sz="2800" dirty="0" err="1"/>
              <a:t>көрәшергә</a:t>
            </a:r>
            <a:r>
              <a:rPr lang="ru-RU" altLang="ru-RU" sz="2800" dirty="0"/>
              <a:t> ант </a:t>
            </a:r>
            <a:r>
              <a:rPr lang="ru-RU" altLang="ru-RU" sz="2800" dirty="0" err="1"/>
              <a:t>итәм</a:t>
            </a:r>
            <a:r>
              <a:rPr lang="ru-RU" altLang="ru-RU" sz="2800" dirty="0"/>
              <a:t>.</a:t>
            </a:r>
          </a:p>
          <a:p>
            <a:pPr marL="609600" indent="-609600">
              <a:lnSpc>
                <a:spcPct val="90000"/>
              </a:lnSpc>
            </a:pPr>
            <a:r>
              <a:rPr lang="ru-RU" altLang="ru-RU" sz="2800" dirty="0"/>
              <a:t>Мин </a:t>
            </a:r>
            <a:r>
              <a:rPr lang="ru-RU" altLang="ru-RU" sz="2800" dirty="0" err="1"/>
              <a:t>үземнең</a:t>
            </a:r>
            <a:r>
              <a:rPr lang="ru-RU" altLang="ru-RU" sz="2800" dirty="0"/>
              <a:t> </a:t>
            </a:r>
            <a:r>
              <a:rPr lang="ru-RU" altLang="ru-RU" sz="2800" dirty="0" err="1"/>
              <a:t>бөтен</a:t>
            </a:r>
            <a:r>
              <a:rPr lang="ru-RU" altLang="ru-RU" sz="2800" dirty="0"/>
              <a:t> </a:t>
            </a:r>
            <a:r>
              <a:rPr lang="ru-RU" altLang="ru-RU" sz="2800" dirty="0" err="1"/>
              <a:t>көчемне</a:t>
            </a:r>
            <a:r>
              <a:rPr lang="ru-RU" altLang="ru-RU" sz="2800" dirty="0"/>
              <a:t> </a:t>
            </a:r>
            <a:r>
              <a:rPr lang="ru-RU" altLang="ru-RU" sz="2800" dirty="0" err="1" smtClean="0"/>
              <a:t>илбасарларга</a:t>
            </a:r>
            <a:r>
              <a:rPr lang="ru-RU" altLang="ru-RU" sz="2800" dirty="0" smtClean="0"/>
              <a:t> </a:t>
            </a:r>
            <a:r>
              <a:rPr lang="ru-RU" altLang="ru-RU" sz="2800" dirty="0" err="1"/>
              <a:t>һәм</a:t>
            </a:r>
            <a:r>
              <a:rPr lang="ru-RU" altLang="ru-RU" sz="2800" dirty="0"/>
              <a:t> </a:t>
            </a:r>
            <a:r>
              <a:rPr lang="ru-RU" altLang="ru-RU" sz="2800" dirty="0" err="1"/>
              <a:t>аларга</a:t>
            </a:r>
            <a:r>
              <a:rPr lang="ru-RU" altLang="ru-RU" sz="2800" dirty="0"/>
              <a:t> </a:t>
            </a:r>
            <a:r>
              <a:rPr lang="ru-RU" altLang="ru-RU" sz="2800" dirty="0" err="1"/>
              <a:t>хезмәт</a:t>
            </a:r>
            <a:r>
              <a:rPr lang="ru-RU" altLang="ru-RU" sz="2800" dirty="0"/>
              <a:t> </a:t>
            </a:r>
            <a:r>
              <a:rPr lang="ru-RU" altLang="ru-RU" sz="2800" dirty="0" err="1"/>
              <a:t>итүче</a:t>
            </a:r>
            <a:r>
              <a:rPr lang="ru-RU" altLang="ru-RU" sz="2800" dirty="0"/>
              <a:t> </a:t>
            </a:r>
            <a:r>
              <a:rPr lang="ru-RU" altLang="ru-RU" sz="2800" dirty="0" err="1"/>
              <a:t>сатлыкҗаннарга</a:t>
            </a:r>
            <a:r>
              <a:rPr lang="ru-RU" altLang="ru-RU" sz="2800" dirty="0"/>
              <a:t> </a:t>
            </a:r>
            <a:r>
              <a:rPr lang="ru-RU" altLang="ru-RU" sz="2800" dirty="0" err="1"/>
              <a:t>каршы</a:t>
            </a:r>
            <a:r>
              <a:rPr lang="ru-RU" altLang="ru-RU" sz="2800" dirty="0"/>
              <a:t> кораллы </a:t>
            </a:r>
            <a:r>
              <a:rPr lang="ru-RU" altLang="ru-RU" sz="2800" dirty="0" err="1"/>
              <a:t>көрәшкә</a:t>
            </a:r>
            <a:r>
              <a:rPr lang="ru-RU" altLang="ru-RU" sz="2800" dirty="0"/>
              <a:t> </a:t>
            </a:r>
            <a:r>
              <a:rPr lang="ru-RU" altLang="ru-RU" sz="2800" dirty="0" err="1"/>
              <a:t>багышларга</a:t>
            </a:r>
            <a:r>
              <a:rPr lang="ru-RU" altLang="ru-RU" sz="2800" dirty="0"/>
              <a:t> ант </a:t>
            </a:r>
            <a:r>
              <a:rPr lang="ru-RU" altLang="ru-RU" sz="2800" dirty="0" err="1"/>
              <a:t>итәм</a:t>
            </a:r>
            <a:r>
              <a:rPr lang="ru-RU" altLang="ru-RU" sz="2800" dirty="0"/>
              <a:t>.</a:t>
            </a:r>
            <a:endParaRPr lang="en-US" altLang="ru-RU" sz="2800" dirty="0"/>
          </a:p>
          <a:p>
            <a:pPr marL="609600" indent="-609600">
              <a:lnSpc>
                <a:spcPct val="90000"/>
              </a:lnSpc>
            </a:pPr>
            <a:r>
              <a:rPr lang="en-US" altLang="ru-RU" sz="2800" dirty="0" err="1"/>
              <a:t>Мин</a:t>
            </a:r>
            <a:r>
              <a:rPr lang="en-US" altLang="ru-RU" sz="2800" dirty="0"/>
              <a:t> </a:t>
            </a:r>
            <a:r>
              <a:rPr lang="en-US" altLang="ru-RU" sz="2800" dirty="0" err="1"/>
              <a:t>француз</a:t>
            </a:r>
            <a:r>
              <a:rPr lang="en-US" altLang="ru-RU" sz="2800" dirty="0"/>
              <a:t> </a:t>
            </a:r>
            <a:r>
              <a:rPr lang="en-US" altLang="ru-RU" sz="2800" dirty="0" err="1"/>
              <a:t>Каршылыгы</a:t>
            </a:r>
            <a:r>
              <a:rPr lang="en-US" altLang="ru-RU" sz="2800" dirty="0"/>
              <a:t> </a:t>
            </a:r>
            <a:r>
              <a:rPr lang="en-US" altLang="ru-RU" sz="2800" dirty="0" err="1"/>
              <a:t>гаскәрләренең</a:t>
            </a:r>
            <a:r>
              <a:rPr lang="en-US" altLang="ru-RU" sz="2800" dirty="0"/>
              <a:t> </a:t>
            </a:r>
            <a:r>
              <a:rPr lang="en-US" altLang="ru-RU" sz="2800" dirty="0" err="1"/>
              <a:t>лаеклы</a:t>
            </a:r>
            <a:r>
              <a:rPr lang="en-US" altLang="ru-RU" sz="2800" dirty="0"/>
              <a:t> </a:t>
            </a:r>
            <a:r>
              <a:rPr lang="en-US" altLang="ru-RU" sz="2800" dirty="0" err="1"/>
              <a:t>сугышчысы</a:t>
            </a:r>
            <a:r>
              <a:rPr lang="en-US" altLang="ru-RU" sz="2800" dirty="0"/>
              <a:t> </a:t>
            </a:r>
            <a:r>
              <a:rPr lang="en-US" altLang="ru-RU" sz="2800" dirty="0" err="1"/>
              <a:t>булырга</a:t>
            </a:r>
            <a:r>
              <a:rPr lang="en-US" altLang="ru-RU" sz="2800" dirty="0"/>
              <a:t> </a:t>
            </a:r>
            <a:r>
              <a:rPr lang="en-US" altLang="ru-RU" sz="2800" dirty="0" err="1"/>
              <a:t>һәм</a:t>
            </a:r>
            <a:r>
              <a:rPr lang="en-US" altLang="ru-RU" sz="2800" dirty="0"/>
              <a:t> </a:t>
            </a:r>
            <a:r>
              <a:rPr lang="en-US" altLang="ru-RU" sz="2800" dirty="0" err="1"/>
              <a:t>кулымдагы</a:t>
            </a:r>
            <a:r>
              <a:rPr lang="en-US" altLang="ru-RU" sz="2800" dirty="0"/>
              <a:t> </a:t>
            </a:r>
            <a:r>
              <a:rPr lang="en-US" altLang="ru-RU" sz="2800" dirty="0" err="1"/>
              <a:t>корал</a:t>
            </a:r>
            <a:r>
              <a:rPr lang="en-US" altLang="ru-RU" sz="2800" dirty="0"/>
              <a:t> </a:t>
            </a:r>
            <a:r>
              <a:rPr lang="en-US" altLang="ru-RU" sz="2800" dirty="0" err="1"/>
              <a:t>белән</a:t>
            </a:r>
            <a:r>
              <a:rPr lang="en-US" altLang="ru-RU" sz="2800" dirty="0"/>
              <a:t> </a:t>
            </a:r>
            <a:r>
              <a:rPr lang="en-US" altLang="ru-RU" sz="2800" dirty="0" err="1"/>
              <a:t>дошманга</a:t>
            </a:r>
            <a:r>
              <a:rPr lang="en-US" altLang="ru-RU" sz="2800" dirty="0"/>
              <a:t> </a:t>
            </a:r>
            <a:r>
              <a:rPr lang="en-US" altLang="ru-RU" sz="2800" dirty="0" err="1"/>
              <a:t>каршы</a:t>
            </a:r>
            <a:r>
              <a:rPr lang="en-US" altLang="ru-RU" sz="2800" dirty="0"/>
              <a:t> </a:t>
            </a:r>
            <a:r>
              <a:rPr lang="en-US" altLang="ru-RU" sz="2800" dirty="0" err="1"/>
              <a:t>көрәшергә</a:t>
            </a:r>
            <a:r>
              <a:rPr lang="en-US" altLang="ru-RU" sz="2800" dirty="0"/>
              <a:t> </a:t>
            </a:r>
            <a:r>
              <a:rPr lang="en-US" altLang="ru-RU" sz="2800" dirty="0" err="1"/>
              <a:t>ант</a:t>
            </a:r>
            <a:r>
              <a:rPr lang="en-US" altLang="ru-RU" sz="2800" dirty="0"/>
              <a:t> </a:t>
            </a:r>
            <a:r>
              <a:rPr lang="en-US" altLang="ru-RU" sz="2800" dirty="0" err="1"/>
              <a:t>итәм</a:t>
            </a:r>
            <a:r>
              <a:rPr lang="en-US" altLang="ru-RU" sz="2800" dirty="0"/>
              <a:t>.</a:t>
            </a:r>
            <a:endParaRPr lang="ru-RU" altLang="ru-RU" sz="28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099">
                                            <p:txEl>
                                              <p:pRg st="2" end="2"/>
                                            </p:txEl>
                                          </p:spTgt>
                                        </p:tgtEl>
                                        <p:attrNameLst>
                                          <p:attrName>style.visibility</p:attrName>
                                        </p:attrNameLst>
                                      </p:cBhvr>
                                      <p:to>
                                        <p:strVal val="visible"/>
                                      </p:to>
                                    </p:set>
                                    <p:anim calcmode="lin" valueType="num">
                                      <p:cBhvr additive="base">
                                        <p:cTn id="19" dur="500" fill="hold"/>
                                        <p:tgtEl>
                                          <p:spTgt spid="409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ntr" presetSubtype="16" fill="hold" grpId="1" nodeType="clickEffect">
                                  <p:stCondLst>
                                    <p:cond delay="0"/>
                                  </p:stCondLst>
                                  <p:childTnLst>
                                    <p:set>
                                      <p:cBhvr>
                                        <p:cTn id="24" dur="1" fill="hold">
                                          <p:stCondLst>
                                            <p:cond delay="0"/>
                                          </p:stCondLst>
                                        </p:cTn>
                                        <p:tgtEl>
                                          <p:spTgt spid="4099">
                                            <p:txEl>
                                              <p:pRg st="0" end="0"/>
                                            </p:txEl>
                                          </p:spTgt>
                                        </p:tgtEl>
                                        <p:attrNameLst>
                                          <p:attrName>style.visibility</p:attrName>
                                        </p:attrNameLst>
                                      </p:cBhvr>
                                      <p:to>
                                        <p:strVal val="visible"/>
                                      </p:to>
                                    </p:set>
                                    <p:animEffect transition="in" filter="box(in)">
                                      <p:cBhvr>
                                        <p:cTn id="25" dur="500"/>
                                        <p:tgtEl>
                                          <p:spTgt spid="4099">
                                            <p:txEl>
                                              <p:pRg st="0" end="0"/>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4" presetClass="entr" presetSubtype="16" fill="hold" grpId="1" nodeType="clickEffect">
                                  <p:stCondLst>
                                    <p:cond delay="0"/>
                                  </p:stCondLst>
                                  <p:childTnLst>
                                    <p:set>
                                      <p:cBhvr>
                                        <p:cTn id="29" dur="1" fill="hold">
                                          <p:stCondLst>
                                            <p:cond delay="0"/>
                                          </p:stCondLst>
                                        </p:cTn>
                                        <p:tgtEl>
                                          <p:spTgt spid="4099">
                                            <p:txEl>
                                              <p:pRg st="1" end="1"/>
                                            </p:txEl>
                                          </p:spTgt>
                                        </p:tgtEl>
                                        <p:attrNameLst>
                                          <p:attrName>style.visibility</p:attrName>
                                        </p:attrNameLst>
                                      </p:cBhvr>
                                      <p:to>
                                        <p:strVal val="visible"/>
                                      </p:to>
                                    </p:set>
                                    <p:animEffect transition="in" filter="box(in)">
                                      <p:cBhvr>
                                        <p:cTn id="30" dur="500"/>
                                        <p:tgtEl>
                                          <p:spTgt spid="4099">
                                            <p:txEl>
                                              <p:pRg st="1" end="1"/>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4" presetClass="entr" presetSubtype="16" fill="hold" grpId="1" nodeType="clickEffect">
                                  <p:stCondLst>
                                    <p:cond delay="0"/>
                                  </p:stCondLst>
                                  <p:childTnLst>
                                    <p:set>
                                      <p:cBhvr>
                                        <p:cTn id="34" dur="1" fill="hold">
                                          <p:stCondLst>
                                            <p:cond delay="0"/>
                                          </p:stCondLst>
                                        </p:cTn>
                                        <p:tgtEl>
                                          <p:spTgt spid="4099">
                                            <p:txEl>
                                              <p:pRg st="2" end="2"/>
                                            </p:txEl>
                                          </p:spTgt>
                                        </p:tgtEl>
                                        <p:attrNameLst>
                                          <p:attrName>style.visibility</p:attrName>
                                        </p:attrNameLst>
                                      </p:cBhvr>
                                      <p:to>
                                        <p:strVal val="visible"/>
                                      </p:to>
                                    </p:set>
                                    <p:animEffect transition="in" filter="box(in)">
                                      <p:cBhvr>
                                        <p:cTn id="35" dur="500"/>
                                        <p:tgtEl>
                                          <p:spTgt spid="40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P spid="4099" grpI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fontScale="90000"/>
          </a:bodyPr>
          <a:lstStyle/>
          <a:p>
            <a:r>
              <a:rPr lang="ru-RU" altLang="ru-RU" sz="4000"/>
              <a:t>Документның тышлыгында партизан анты басылган: </a:t>
            </a:r>
          </a:p>
        </p:txBody>
      </p:sp>
      <p:sp>
        <p:nvSpPr>
          <p:cNvPr id="5123" name="Rectangle 3"/>
          <p:cNvSpPr>
            <a:spLocks noGrp="1" noChangeArrowheads="1"/>
          </p:cNvSpPr>
          <p:nvPr>
            <p:ph sz="quarter" idx="13"/>
          </p:nvPr>
        </p:nvSpPr>
        <p:spPr/>
        <p:txBody>
          <a:bodyPr>
            <a:normAutofit fontScale="92500" lnSpcReduction="20000"/>
          </a:bodyPr>
          <a:lstStyle/>
          <a:p>
            <a:pPr marL="609600" indent="-609600">
              <a:lnSpc>
                <a:spcPct val="90000"/>
              </a:lnSpc>
            </a:pPr>
            <a:r>
              <a:rPr lang="en-US" altLang="ru-RU" sz="2400"/>
              <a:t>Мин дошманга каршы мөмкин кадәр күбрәк югалтулар китерерлек итеп хезмәт итәргә ант бирәм.</a:t>
            </a:r>
          </a:p>
          <a:p>
            <a:pPr marL="609600" indent="-609600">
              <a:lnSpc>
                <a:spcPct val="90000"/>
              </a:lnSpc>
            </a:pPr>
            <a:r>
              <a:rPr lang="en-US" altLang="ru-RU" sz="2400"/>
              <a:t>Мин дисциплиналы һәм батыр булырга, үземне француз партизанына хас булганча кыю тотарга ант итәм.</a:t>
            </a:r>
          </a:p>
          <a:p>
            <a:pPr marL="609600" indent="-609600">
              <a:lnSpc>
                <a:spcPct val="90000"/>
              </a:lnSpc>
            </a:pPr>
            <a:r>
              <a:rPr lang="en-US" altLang="ru-RU" sz="2400"/>
              <a:t>Мин командирларымның боерыкларын һичсүзсез һәм тайпылышсыз үтәргә ант итәм.</a:t>
            </a:r>
          </a:p>
          <a:p>
            <a:pPr marL="609600" indent="-609600">
              <a:lnSpc>
                <a:spcPct val="90000"/>
              </a:lnSpc>
            </a:pPr>
            <a:r>
              <a:rPr lang="en-US" altLang="ru-RU" sz="2400"/>
              <a:t> Мин Франция тулысынча җиңеп чыкканчы көрәшергә һәм француз халкы үзенә лаеклы хөкемәт сайлаганчы кулымнан коралымны төшермәскә ант итәм.</a:t>
            </a:r>
            <a:endParaRPr lang="ru-RU" altLang="ru-RU"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xit" presetSubtype="10" fill="hold" grpId="0" nodeType="clickEffect">
                                  <p:stCondLst>
                                    <p:cond delay="0"/>
                                  </p:stCondLst>
                                  <p:childTnLst>
                                    <p:animEffect transition="out" filter="blinds(horizontal)">
                                      <p:cBhvr>
                                        <p:cTn id="6" dur="500"/>
                                        <p:tgtEl>
                                          <p:spTgt spid="5123">
                                            <p:txEl>
                                              <p:pRg st="0" end="0"/>
                                            </p:txEl>
                                          </p:spTgt>
                                        </p:tgtEl>
                                      </p:cBhvr>
                                    </p:animEffect>
                                    <p:set>
                                      <p:cBhvr>
                                        <p:cTn id="7" dur="1" fill="hold">
                                          <p:stCondLst>
                                            <p:cond delay="499"/>
                                          </p:stCondLst>
                                        </p:cTn>
                                        <p:tgtEl>
                                          <p:spTgt spid="5123">
                                            <p:txEl>
                                              <p:pRg st="0" end="0"/>
                                            </p:txEl>
                                          </p:spTgt>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xit" presetSubtype="10" fill="hold" grpId="0" nodeType="clickEffect">
                                  <p:stCondLst>
                                    <p:cond delay="0"/>
                                  </p:stCondLst>
                                  <p:childTnLst>
                                    <p:animEffect transition="out" filter="blinds(horizontal)">
                                      <p:cBhvr>
                                        <p:cTn id="11" dur="500"/>
                                        <p:tgtEl>
                                          <p:spTgt spid="5123">
                                            <p:txEl>
                                              <p:pRg st="1" end="1"/>
                                            </p:txEl>
                                          </p:spTgt>
                                        </p:tgtEl>
                                      </p:cBhvr>
                                    </p:animEffect>
                                    <p:set>
                                      <p:cBhvr>
                                        <p:cTn id="12" dur="1" fill="hold">
                                          <p:stCondLst>
                                            <p:cond delay="499"/>
                                          </p:stCondLst>
                                        </p:cTn>
                                        <p:tgtEl>
                                          <p:spTgt spid="5123">
                                            <p:txEl>
                                              <p:pRg st="1" end="1"/>
                                            </p:txEl>
                                          </p:spTgt>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xit" presetSubtype="10" fill="hold" grpId="0" nodeType="clickEffect">
                                  <p:stCondLst>
                                    <p:cond delay="0"/>
                                  </p:stCondLst>
                                  <p:childTnLst>
                                    <p:animEffect transition="out" filter="blinds(horizontal)">
                                      <p:cBhvr>
                                        <p:cTn id="16" dur="500"/>
                                        <p:tgtEl>
                                          <p:spTgt spid="5123">
                                            <p:txEl>
                                              <p:pRg st="2" end="2"/>
                                            </p:txEl>
                                          </p:spTgt>
                                        </p:tgtEl>
                                      </p:cBhvr>
                                    </p:animEffect>
                                    <p:set>
                                      <p:cBhvr>
                                        <p:cTn id="17" dur="1" fill="hold">
                                          <p:stCondLst>
                                            <p:cond delay="499"/>
                                          </p:stCondLst>
                                        </p:cTn>
                                        <p:tgtEl>
                                          <p:spTgt spid="5123">
                                            <p:txEl>
                                              <p:pRg st="2" end="2"/>
                                            </p:txEl>
                                          </p:spTgt>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xit" presetSubtype="10" fill="hold" grpId="0" nodeType="clickEffect">
                                  <p:stCondLst>
                                    <p:cond delay="0"/>
                                  </p:stCondLst>
                                  <p:childTnLst>
                                    <p:animEffect transition="out" filter="blinds(horizontal)">
                                      <p:cBhvr>
                                        <p:cTn id="21" dur="500"/>
                                        <p:tgtEl>
                                          <p:spTgt spid="5123">
                                            <p:txEl>
                                              <p:pRg st="3" end="3"/>
                                            </p:txEl>
                                          </p:spTgt>
                                        </p:tgtEl>
                                      </p:cBhvr>
                                    </p:animEffect>
                                    <p:set>
                                      <p:cBhvr>
                                        <p:cTn id="22" dur="1" fill="hold">
                                          <p:stCondLst>
                                            <p:cond delay="499"/>
                                          </p:stCondLst>
                                        </p:cTn>
                                        <p:tgtEl>
                                          <p:spTgt spid="512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fontScale="90000"/>
          </a:bodyPr>
          <a:lstStyle/>
          <a:p>
            <a:r>
              <a:rPr lang="ru-RU" altLang="ru-RU" sz="4000"/>
              <a:t>Әлеге  партизан кенәгәсе кемнеке соң? </a:t>
            </a:r>
          </a:p>
        </p:txBody>
      </p:sp>
      <p:sp>
        <p:nvSpPr>
          <p:cNvPr id="6147" name="Rectangle 3"/>
          <p:cNvSpPr>
            <a:spLocks noGrp="1" noChangeArrowheads="1"/>
          </p:cNvSpPr>
          <p:nvPr>
            <p:ph sz="quarter" idx="13"/>
          </p:nvPr>
        </p:nvSpPr>
        <p:spPr/>
        <p:txBody>
          <a:bodyPr>
            <a:normAutofit fontScale="85000" lnSpcReduction="10000"/>
          </a:bodyPr>
          <a:lstStyle/>
          <a:p>
            <a:r>
              <a:rPr lang="ru-RU" altLang="ru-RU" sz="2800" b="1" i="1"/>
              <a:t>Андагы язмаларны укыйбыз: кенәгәнең иясе Миннеханов Гали, 1923 елның 23 декаберндә туган, Казаннан, француз партизаннарының 4Е батальонында, 16 нчы отрядта хезмәт итә. Кенәгә 1944 елның  30 августында  тутырылган һәм имза, мөһер белән беркетелгән. Мөһердә “Франция республикасы” дип язылган.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box(in)">
                                      <p:cBhvr>
                                        <p:cTn id="7" dur="500"/>
                                        <p:tgtEl>
                                          <p:spTgt spid="61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ltLang="ru-RU"/>
              <a:t>Сугыш еллары</a:t>
            </a:r>
            <a:endParaRPr lang="ru-RU" altLang="ru-RU"/>
          </a:p>
        </p:txBody>
      </p:sp>
      <p:sp>
        <p:nvSpPr>
          <p:cNvPr id="7171" name="Rectangle 3"/>
          <p:cNvSpPr>
            <a:spLocks noGrp="1" noChangeArrowheads="1"/>
          </p:cNvSpPr>
          <p:nvPr>
            <p:ph sz="quarter" idx="13"/>
          </p:nvPr>
        </p:nvSpPr>
        <p:spPr/>
        <p:txBody>
          <a:bodyPr/>
          <a:lstStyle/>
          <a:p>
            <a:r>
              <a:rPr lang="ru-RU" altLang="ru-RU"/>
              <a:t>1942 елның февралендә Миннеханов үзе теләп сугышка китә.</a:t>
            </a:r>
            <a:endParaRPr lang="en-US" altLang="ru-RU"/>
          </a:p>
          <a:p>
            <a:r>
              <a:rPr lang="ru-RU" altLang="ru-RU"/>
              <a:t>Фронтка турыдан-туры җибәрмиләр аны, ә дошман тылына ташлау өчен десантчылар хәзерләү мәктәбенә юллама бирәләр. Биредә ул радист белгечлеге ала.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blinds(horizontal)">
                                      <p:cBhvr>
                                        <p:cTn id="7" dur="500"/>
                                        <p:tgtEl>
                                          <p:spTgt spid="71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blinds(horizontal)">
                                      <p:cBhvr>
                                        <p:cTn id="12" dur="500"/>
                                        <p:tgtEl>
                                          <p:spTgt spid="71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ru-RU"/>
              <a:t>Чолганышта һәм әсирлектә</a:t>
            </a:r>
            <a:endParaRPr lang="ru-RU" altLang="ru-RU"/>
          </a:p>
        </p:txBody>
      </p:sp>
      <p:sp>
        <p:nvSpPr>
          <p:cNvPr id="8195" name="Rectangle 3"/>
          <p:cNvSpPr>
            <a:spLocks noGrp="1" noChangeArrowheads="1"/>
          </p:cNvSpPr>
          <p:nvPr>
            <p:ph sz="quarter" idx="13"/>
          </p:nvPr>
        </p:nvSpPr>
        <p:spPr/>
        <p:txBody>
          <a:bodyPr/>
          <a:lstStyle/>
          <a:p>
            <a:r>
              <a:rPr lang="en-US" altLang="ru-RU"/>
              <a:t>Урманннарда ач-ялангач килеш, хәлсезләнгәнче адашып йөргәннән соң, штабның калдыклары әсирлеккә төшә. Миннеханов өчен газаплы чор башлана, ул концлагерьның бөтен газабын үз җилкәсендә татый. Ахырда язмыш аны башта Франциянең Марсель аннан соң Гренобль шәһәрләре китерә.</a:t>
            </a:r>
            <a:endParaRPr lang="ru-RU" altLang="ru-RU"/>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diamond(in)">
                                      <p:cBhvr>
                                        <p:cTn id="7" dur="2000"/>
                                        <p:tgtEl>
                                          <p:spTgt spid="81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ltLang="ru-RU"/>
              <a:t>Әсирлектән котылу</a:t>
            </a:r>
            <a:endParaRPr lang="ru-RU" altLang="ru-RU"/>
          </a:p>
        </p:txBody>
      </p:sp>
      <p:sp>
        <p:nvSpPr>
          <p:cNvPr id="9219" name="Rectangle 3"/>
          <p:cNvSpPr>
            <a:spLocks noGrp="1" noChangeArrowheads="1"/>
          </p:cNvSpPr>
          <p:nvPr>
            <p:ph sz="quarter" idx="13"/>
          </p:nvPr>
        </p:nvSpPr>
        <p:spPr/>
        <p:txBody>
          <a:bodyPr>
            <a:normAutofit fontScale="92500" lnSpcReduction="20000"/>
          </a:bodyPr>
          <a:lstStyle/>
          <a:p>
            <a:pPr>
              <a:lnSpc>
                <a:spcPct val="80000"/>
              </a:lnSpc>
            </a:pPr>
            <a:r>
              <a:rPr lang="ru-RU" altLang="ru-RU" sz="1800"/>
              <a:t>. </a:t>
            </a:r>
            <a:r>
              <a:rPr lang="ru-RU" altLang="ru-RU" sz="2400"/>
              <a:t>1943 елның мартында вагоннар бушатучы төркем янына граждан киемендәге кеше килә. </a:t>
            </a:r>
            <a:endParaRPr lang="en-US" altLang="ru-RU" sz="2400"/>
          </a:p>
          <a:p>
            <a:pPr>
              <a:lnSpc>
                <a:spcPct val="80000"/>
              </a:lnSpc>
            </a:pPr>
            <a:r>
              <a:rPr lang="ru-RU" altLang="ru-RU" sz="2400"/>
              <a:t>Ул Миннехановлар һәм аның иптәшләренә француз партизаннары янына качарга тәкъдим итә. Әгәр риза булсалар, аларны иртәгә шартлы урында велосипедлар һәм киемнәр белән көтеп торачаклар.</a:t>
            </a:r>
            <a:endParaRPr lang="en-US" altLang="ru-RU" sz="2400"/>
          </a:p>
          <a:p>
            <a:pPr>
              <a:lnSpc>
                <a:spcPct val="80000"/>
              </a:lnSpc>
            </a:pPr>
            <a:r>
              <a:rPr lang="ru-RU" altLang="ru-RU" sz="2400"/>
              <a:t> Күпердәге сакчы үз кеше. Һәм ул әсирләрне партизаннар отрядына озатачак. Киңәшкәннән соң</a:t>
            </a:r>
            <a:r>
              <a:rPr lang="en-US" altLang="ru-RU" sz="2400"/>
              <a:t> </a:t>
            </a:r>
            <a:r>
              <a:rPr lang="ru-RU" altLang="ru-RU" sz="2400"/>
              <a:t>биш әсир качарга булалар. Бу төркем белән бергә Миңнеханов та кача. </a:t>
            </a:r>
            <a:endParaRPr lang="en-US" altLang="ru-RU" sz="2400"/>
          </a:p>
          <a:p>
            <a:pPr>
              <a:lnSpc>
                <a:spcPct val="80000"/>
              </a:lnSpc>
            </a:pPr>
            <a:r>
              <a:rPr lang="ru-RU" altLang="ru-RU" sz="2400"/>
              <a:t>Шулай итеп Франция җирендә татар егетенең партизан тормышы башлана.</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diamond(in)">
                                      <p:cBhvr>
                                        <p:cTn id="7" dur="2000"/>
                                        <p:tgtEl>
                                          <p:spTgt spid="92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diamond(in)">
                                      <p:cBhvr>
                                        <p:cTn id="12" dur="2000"/>
                                        <p:tgtEl>
                                          <p:spTgt spid="9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9219">
                                            <p:txEl>
                                              <p:pRg st="2" end="2"/>
                                            </p:txEl>
                                          </p:spTgt>
                                        </p:tgtEl>
                                        <p:attrNameLst>
                                          <p:attrName>style.visibility</p:attrName>
                                        </p:attrNameLst>
                                      </p:cBhvr>
                                      <p:to>
                                        <p:strVal val="visible"/>
                                      </p:to>
                                    </p:set>
                                    <p:animEffect transition="in" filter="diamond(in)">
                                      <p:cBhvr>
                                        <p:cTn id="17" dur="2000"/>
                                        <p:tgtEl>
                                          <p:spTgt spid="9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9219">
                                            <p:txEl>
                                              <p:pRg st="3" end="3"/>
                                            </p:txEl>
                                          </p:spTgt>
                                        </p:tgtEl>
                                        <p:attrNameLst>
                                          <p:attrName>style.visibility</p:attrName>
                                        </p:attrNameLst>
                                      </p:cBhvr>
                                      <p:to>
                                        <p:strVal val="visible"/>
                                      </p:to>
                                    </p:set>
                                    <p:animEffect transition="in" filter="diamond(in)">
                                      <p:cBhvr>
                                        <p:cTn id="22" dur="2000"/>
                                        <p:tgtEl>
                                          <p:spTgt spid="92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ru-RU"/>
              <a:t>Франциягә хезмәт итү</a:t>
            </a:r>
            <a:endParaRPr lang="ru-RU" altLang="ru-RU"/>
          </a:p>
        </p:txBody>
      </p:sp>
      <p:sp>
        <p:nvSpPr>
          <p:cNvPr id="10243" name="Rectangle 3"/>
          <p:cNvSpPr>
            <a:spLocks noGrp="1" noChangeArrowheads="1"/>
          </p:cNvSpPr>
          <p:nvPr>
            <p:ph sz="quarter" idx="13"/>
          </p:nvPr>
        </p:nvSpPr>
        <p:spPr/>
        <p:txBody>
          <a:bodyPr>
            <a:normAutofit fontScale="85000" lnSpcReduction="20000"/>
          </a:bodyPr>
          <a:lstStyle/>
          <a:p>
            <a:r>
              <a:rPr lang="ru-RU" altLang="ru-RU" sz="2800"/>
              <a:t> 1944 ел башына Франция территориясендә безнең илнең 25 мең гражданы була. Күп кенә совет кешеләре француз отрядлары составында сугышалар. Алар арасында  әниемнең абыйсы Галиәскәр Миннеханов та була. Ул Гренобль департаментында көрәшә, партизаннарның күп кенә хәрби опреацияләрендә катнаша. Галиәскәр абый шофер була, партизаннарны һәм хәрби йөкләрне йөртә</a:t>
            </a:r>
            <a:r>
              <a:rPr lang="en-US" altLang="ru-RU" sz="2800"/>
              <a:t>.</a:t>
            </a:r>
            <a:endParaRPr lang="ru-RU" altLang="ru-RU" sz="2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 calcmode="lin" valueType="num">
                                      <p:cBhvr additive="base">
                                        <p:cTn id="7" dur="500" fill="hold"/>
                                        <p:tgtEl>
                                          <p:spTgt spid="102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ru-RU"/>
              <a:t>Францияне коткару</a:t>
            </a:r>
            <a:endParaRPr lang="ru-RU" altLang="ru-RU"/>
          </a:p>
        </p:txBody>
      </p:sp>
      <p:sp>
        <p:nvSpPr>
          <p:cNvPr id="11267" name="Rectangle 3"/>
          <p:cNvSpPr>
            <a:spLocks noGrp="1" noChangeArrowheads="1"/>
          </p:cNvSpPr>
          <p:nvPr>
            <p:ph sz="quarter" idx="13"/>
          </p:nvPr>
        </p:nvSpPr>
        <p:spPr/>
        <p:txBody>
          <a:bodyPr/>
          <a:lstStyle/>
          <a:p>
            <a:r>
              <a:rPr lang="ru-RU" altLang="ru-RU"/>
              <a:t> 1944 елның 6 июнендә каршы төндә союзникларның десантчылары Ла-Манш аша төньяк Франция ярына чыгалар. Францияне гитлерчырдан азат итү башлана. 1944 елның 25 августында Миңнехановлар отряды сугышкан Гренобль янына союзниклар гаскәре якыная. Алар шәһәрне алганнан соң, партизаннар отряды таратыла.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blinds(horizontal)">
                                      <p:cBhvr>
                                        <p:cTn id="7" dur="500"/>
                                        <p:tgtEl>
                                          <p:spTgt spid="112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ru-RU" altLang="ru-RU"/>
              <a:t>Америка армиясендә шофер </a:t>
            </a:r>
          </a:p>
        </p:txBody>
      </p:sp>
      <p:sp>
        <p:nvSpPr>
          <p:cNvPr id="12291" name="Rectangle 3"/>
          <p:cNvSpPr>
            <a:spLocks noGrp="1" noChangeArrowheads="1"/>
          </p:cNvSpPr>
          <p:nvPr>
            <p:ph sz="quarter" idx="13"/>
          </p:nvPr>
        </p:nvSpPr>
        <p:spPr/>
        <p:txBody>
          <a:bodyPr/>
          <a:lstStyle/>
          <a:p>
            <a:r>
              <a:rPr lang="ru-RU" altLang="ru-RU"/>
              <a:t>. Галиәскәр абый Америка армиясендә шофер булып хезмәт итә башлый. Бер тәүлек эчендә аңа үз үлчәменнән чыгып хәрби форма тегеп бирәләр. Хезмәт хакы да түлиләр. Сугыш ахырына  һәм Җиңү Көненә кадәр Галиәскәр абый Америка армиясендә хезмәт итә.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box(in)">
                                      <p:cBhvr>
                                        <p:cTn id="7" dur="500"/>
                                        <p:tgtEl>
                                          <p:spTgt spid="122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ru-RU" dirty="0" err="1" smtClean="0"/>
              <a:t>Җи</a:t>
            </a:r>
            <a:r>
              <a:rPr lang="tt-RU" altLang="ru-RU" dirty="0" smtClean="0"/>
              <a:t>ң</a:t>
            </a:r>
            <a:r>
              <a:rPr lang="en-US" altLang="ru-RU" dirty="0" smtClean="0"/>
              <a:t>ү</a:t>
            </a:r>
            <a:r>
              <a:rPr lang="en-US" altLang="ru-RU" dirty="0"/>
              <a:t>!</a:t>
            </a:r>
            <a:endParaRPr lang="ru-RU" altLang="ru-RU" dirty="0"/>
          </a:p>
        </p:txBody>
      </p:sp>
      <p:sp>
        <p:nvSpPr>
          <p:cNvPr id="13315" name="Rectangle 3"/>
          <p:cNvSpPr>
            <a:spLocks noGrp="1" noChangeArrowheads="1"/>
          </p:cNvSpPr>
          <p:nvPr>
            <p:ph sz="quarter" idx="13"/>
          </p:nvPr>
        </p:nvSpPr>
        <p:spPr/>
        <p:txBody>
          <a:bodyPr>
            <a:normAutofit fontScale="92500" lnSpcReduction="20000"/>
          </a:bodyPr>
          <a:lstStyle/>
          <a:p>
            <a:pPr>
              <a:lnSpc>
                <a:spcPct val="90000"/>
              </a:lnSpc>
            </a:pPr>
            <a:r>
              <a:rPr lang="ru-RU" altLang="ru-RU" sz="2400"/>
              <a:t> Әмма өйгә юл әле озын була. Башта әсирлектән Ватаннарына кайткан  совет кешеләрен озаталар. 3 ел француз Каршылыгында катнашучыга туган илгә кайтканнан соң Львов шәһәрендә хәрби заводта табельчы булып эшләргә туры килә.</a:t>
            </a:r>
          </a:p>
          <a:p>
            <a:pPr>
              <a:lnSpc>
                <a:spcPct val="90000"/>
              </a:lnSpc>
            </a:pPr>
            <a:r>
              <a:rPr lang="ru-RU" altLang="ru-RU" sz="2400"/>
              <a:t>     Сугыш елларында бөтен Европаны иңләп-буйлаган солдат бары 1950 елда гына әйләнеп кайта. Байлар авылында яши, өйләнә, Урыссу агач эшкәртү комбинатында инструментальчы булып эшли. Биредә, Урыссуда , Миннехановлар гаиләсендә өч ул туа.</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checkerboard(across)">
                                      <p:cBhvr>
                                        <p:cTn id="7" dur="500"/>
                                        <p:tgtEl>
                                          <p:spTgt spid="133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Effect transition="in" filter="checkerboard(across)">
                                      <p:cBhvr>
                                        <p:cTn id="12" dur="500"/>
                                        <p:tgtEl>
                                          <p:spTgt spid="133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ru-RU"/>
              <a:t>Соңгы еллары</a:t>
            </a:r>
            <a:endParaRPr lang="ru-RU" altLang="ru-RU"/>
          </a:p>
        </p:txBody>
      </p:sp>
      <p:sp>
        <p:nvSpPr>
          <p:cNvPr id="14339" name="Rectangle 3"/>
          <p:cNvSpPr>
            <a:spLocks noGrp="1" noChangeArrowheads="1"/>
          </p:cNvSpPr>
          <p:nvPr>
            <p:ph sz="quarter" idx="13"/>
          </p:nvPr>
        </p:nvSpPr>
        <p:spPr/>
        <p:txBody>
          <a:bodyPr>
            <a:normAutofit fontScale="85000" lnSpcReduction="20000"/>
          </a:bodyPr>
          <a:lstStyle/>
          <a:p>
            <a:r>
              <a:rPr lang="ru-RU" altLang="ru-RU" sz="2800"/>
              <a:t>1965 елдан Галиәскәр Вадыйгулла улы Каразиректә яши һәм эшли. Кызганычка каршы, француз Каршылыгы каһарманы фашист Германиясен Җиңүнең 70 еллыгына кадәр яши алмады. Ул 70 яшендә вафат булды.</a:t>
            </a:r>
          </a:p>
          <a:p>
            <a:r>
              <a:rPr lang="ru-RU" altLang="ru-RU" sz="2800"/>
              <a:t>      Солдат үлгән, әмма француз партизаннары сафларында кулларына корал тотып сугышкан көрәшче даны яшь буын хәтерендә мәңге калыр.</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additive="base">
                                        <p:cTn id="7" dur="5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339">
                                            <p:txEl>
                                              <p:pRg st="1" end="1"/>
                                            </p:txEl>
                                          </p:spTgt>
                                        </p:tgtEl>
                                        <p:attrNameLst>
                                          <p:attrName>style.visibility</p:attrName>
                                        </p:attrNameLst>
                                      </p:cBhvr>
                                      <p:to>
                                        <p:strVal val="visible"/>
                                      </p:to>
                                    </p:set>
                                    <p:anim calcmode="lin" valueType="num">
                                      <p:cBhvr additive="base">
                                        <p:cTn id="13" dur="5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33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ltLang="ru-RU" sz="4000"/>
              <a:t>Книжка французского партизана</a:t>
            </a:r>
            <a:endParaRPr lang="ru-RU" altLang="ru-RU" sz="4000"/>
          </a:p>
        </p:txBody>
      </p:sp>
      <p:pic>
        <p:nvPicPr>
          <p:cNvPr id="15364" name="Picture 4"/>
          <p:cNvPicPr>
            <a:picLocks noGrp="1" noChangeAspect="1" noChangeArrowheads="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2026709" y="731838"/>
            <a:ext cx="4633382" cy="3475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5364"/>
                                        </p:tgtEl>
                                        <p:attrNameLst>
                                          <p:attrName>style.visibility</p:attrName>
                                        </p:attrNameLst>
                                      </p:cBhvr>
                                      <p:to>
                                        <p:strVal val="visible"/>
                                      </p:to>
                                    </p:set>
                                    <p:anim calcmode="lin" valueType="num">
                                      <p:cBhvr additive="base">
                                        <p:cTn id="7" dur="500" fill="hold"/>
                                        <p:tgtEl>
                                          <p:spTgt spid="15364"/>
                                        </p:tgtEl>
                                        <p:attrNameLst>
                                          <p:attrName>ppt_x</p:attrName>
                                        </p:attrNameLst>
                                      </p:cBhvr>
                                      <p:tavLst>
                                        <p:tav tm="0">
                                          <p:val>
                                            <p:strVal val="#ppt_x"/>
                                          </p:val>
                                        </p:tav>
                                        <p:tav tm="100000">
                                          <p:val>
                                            <p:strVal val="#ppt_x"/>
                                          </p:val>
                                        </p:tav>
                                      </p:tavLst>
                                    </p:anim>
                                    <p:anim calcmode="lin" valueType="num">
                                      <p:cBhvr additive="base">
                                        <p:cTn id="8" dur="500" fill="hold"/>
                                        <p:tgtEl>
                                          <p:spTgt spid="1536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15364"/>
                                        </p:tgtEl>
                                        <p:attrNameLst>
                                          <p:attrName>style.visibility</p:attrName>
                                        </p:attrNameLst>
                                      </p:cBhvr>
                                      <p:to>
                                        <p:strVal val="visible"/>
                                      </p:to>
                                    </p:set>
                                    <p:animEffect transition="in" filter="blinds(horizontal)">
                                      <p:cBhvr>
                                        <p:cTn id="13" dur="500"/>
                                        <p:tgtEl>
                                          <p:spTgt spid="15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ru-RU"/>
              <a:t>Клятва партизана</a:t>
            </a:r>
            <a:endParaRPr lang="ru-RU" altLang="ru-RU"/>
          </a:p>
        </p:txBody>
      </p:sp>
      <p:pic>
        <p:nvPicPr>
          <p:cNvPr id="16388" name="Picture 4"/>
          <p:cNvPicPr>
            <a:picLocks noGrp="1" noChangeAspect="1" noChangeArrowheads="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2026709" y="731838"/>
            <a:ext cx="4633382" cy="3475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6388"/>
                                        </p:tgtEl>
                                        <p:attrNameLst>
                                          <p:attrName>style.visibility</p:attrName>
                                        </p:attrNameLst>
                                      </p:cBhvr>
                                      <p:to>
                                        <p:strVal val="visible"/>
                                      </p:to>
                                    </p:set>
                                    <p:animEffect transition="in" filter="box(in)">
                                      <p:cBhvr>
                                        <p:cTn id="7" dur="500"/>
                                        <p:tgtEl>
                                          <p:spTgt spid="16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ru-RU"/>
              <a:t>Друзья-французы</a:t>
            </a:r>
            <a:endParaRPr lang="ru-RU" altLang="ru-RU"/>
          </a:p>
        </p:txBody>
      </p:sp>
      <p:pic>
        <p:nvPicPr>
          <p:cNvPr id="17412" name="Picture 4"/>
          <p:cNvPicPr>
            <a:picLocks noGrp="1" noChangeAspect="1" noChangeArrowheads="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3040261" y="731838"/>
            <a:ext cx="2606277" cy="3475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animEffect transition="in" filter="diamond(in)">
                                      <p:cBhvr>
                                        <p:cTn id="7" dur="2000"/>
                                        <p:tgtEl>
                                          <p:spTgt spid="17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half" idx="2"/>
          </p:nvPr>
        </p:nvSpPr>
        <p:spPr>
          <a:xfrm>
            <a:off x="539553" y="1010486"/>
            <a:ext cx="2160240" cy="2163020"/>
          </a:xfrm>
        </p:spPr>
        <p:txBody>
          <a:bodyPr>
            <a:normAutofit/>
          </a:bodyPr>
          <a:lstStyle/>
          <a:p>
            <a:pPr marL="0" indent="0">
              <a:buNone/>
            </a:pPr>
            <a:r>
              <a:rPr lang="ru-RU" sz="2800" b="1" i="1" dirty="0" err="1" smtClean="0">
                <a:solidFill>
                  <a:srgbClr val="C00000"/>
                </a:solidFill>
              </a:rPr>
              <a:t>Галиаскар</a:t>
            </a:r>
            <a:r>
              <a:rPr lang="ru-RU" sz="2800" b="1" i="1" dirty="0" smtClean="0">
                <a:solidFill>
                  <a:srgbClr val="C00000"/>
                </a:solidFill>
              </a:rPr>
              <a:t> </a:t>
            </a:r>
            <a:r>
              <a:rPr lang="ru-RU" sz="2800" b="1" i="1" dirty="0" err="1" smtClean="0">
                <a:solidFill>
                  <a:srgbClr val="C00000"/>
                </a:solidFill>
              </a:rPr>
              <a:t>абый</a:t>
            </a:r>
            <a:r>
              <a:rPr lang="ru-RU" sz="2800" b="1" i="1" dirty="0" smtClean="0">
                <a:solidFill>
                  <a:srgbClr val="C00000"/>
                </a:solidFill>
              </a:rPr>
              <a:t> с семьей</a:t>
            </a:r>
            <a:endParaRPr lang="ru-RU" sz="2800" b="1" i="1" dirty="0">
              <a:solidFill>
                <a:srgbClr val="C00000"/>
              </a:solidFill>
            </a:endParaRPr>
          </a:p>
        </p:txBody>
      </p:sp>
      <p:pic>
        <p:nvPicPr>
          <p:cNvPr id="1026" name="Picture 2" descr="E:\Фото105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47864" y="476672"/>
            <a:ext cx="4681728" cy="6242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7249937"/>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40</TotalTime>
  <Words>736</Words>
  <Application>Microsoft Office PowerPoint</Application>
  <PresentationFormat>Экран (4:3)</PresentationFormat>
  <Paragraphs>42</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Воздушный поток</vt:lpstr>
      <vt:lpstr>Француз партизаннары сафларында</vt:lpstr>
      <vt:lpstr>Презентация PowerPoint</vt:lpstr>
      <vt:lpstr>Документның тышлыгында партизан анты басылган: </vt:lpstr>
      <vt:lpstr>Документның тышлыгында партизан анты басылган: </vt:lpstr>
      <vt:lpstr>Әлеге  партизан кенәгәсе кемнеке соң? </vt:lpstr>
      <vt:lpstr>Сугыш еллары</vt:lpstr>
      <vt:lpstr>Чолганышта һәм әсирлектә</vt:lpstr>
      <vt:lpstr>Әсирлектән котылу</vt:lpstr>
      <vt:lpstr>Франциягә хезмәт итү</vt:lpstr>
      <vt:lpstr>Францияне коткару</vt:lpstr>
      <vt:lpstr>Америка армиясендә шофер </vt:lpstr>
      <vt:lpstr>Җиңү!</vt:lpstr>
      <vt:lpstr>Соңгы еллары</vt:lpstr>
      <vt:lpstr>Книжка французского партизана</vt:lpstr>
      <vt:lpstr>Клятва партизана</vt:lpstr>
      <vt:lpstr>Друзья-французы</vt:lpstr>
      <vt:lpstr>Презентация PowerPoint</vt:lpstr>
    </vt:vector>
  </TitlesOfParts>
  <Company>MoBIL 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Француз партизаннары сафларныда</dc:title>
  <dc:creator>Admin</dc:creator>
  <cp:lastModifiedBy>эльвира</cp:lastModifiedBy>
  <cp:revision>5</cp:revision>
  <dcterms:created xsi:type="dcterms:W3CDTF">2015-01-19T16:49:01Z</dcterms:created>
  <dcterms:modified xsi:type="dcterms:W3CDTF">2015-01-31T13:25:12Z</dcterms:modified>
</cp:coreProperties>
</file>